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810" r:id="rId2"/>
    <p:sldId id="1098" r:id="rId3"/>
    <p:sldId id="1092" r:id="rId4"/>
    <p:sldId id="1111" r:id="rId5"/>
    <p:sldId id="1112" r:id="rId6"/>
    <p:sldId id="1097" r:id="rId7"/>
    <p:sldId id="1100" r:id="rId8"/>
    <p:sldId id="1103" r:id="rId9"/>
    <p:sldId id="1101" r:id="rId10"/>
    <p:sldId id="1102" r:id="rId11"/>
    <p:sldId id="1105" r:id="rId12"/>
    <p:sldId id="1113" r:id="rId13"/>
    <p:sldId id="1108" r:id="rId14"/>
    <p:sldId id="1109" r:id="rId15"/>
    <p:sldId id="1104" r:id="rId16"/>
    <p:sldId id="1107" r:id="rId17"/>
    <p:sldId id="1095" r:id="rId18"/>
    <p:sldId id="1096" r:id="rId19"/>
    <p:sldId id="1114" r:id="rId20"/>
    <p:sldId id="1094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6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6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6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6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loop="1" showNarration="1" useTimings="0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A10C"/>
    <a:srgbClr val="CC0099"/>
    <a:srgbClr val="1723A6"/>
    <a:srgbClr val="FF3300"/>
    <a:srgbClr val="FF40FF"/>
    <a:srgbClr val="00FA00"/>
    <a:srgbClr val="1D7DD7"/>
    <a:srgbClr val="EDBBFF"/>
    <a:srgbClr val="FF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50"/>
    <p:restoredTop sz="94000"/>
  </p:normalViewPr>
  <p:slideViewPr>
    <p:cSldViewPr>
      <p:cViewPr varScale="1">
        <p:scale>
          <a:sx n="101" d="100"/>
          <a:sy n="101" d="100"/>
        </p:scale>
        <p:origin x="1072" y="18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4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9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9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E67DB9-5626-B749-91D6-4E36AC5EA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0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Chicago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hicago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hicago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hicago" charset="0"/>
              </a:defRPr>
            </a:lvl1pPr>
          </a:lstStyle>
          <a:p>
            <a:pPr>
              <a:defRPr/>
            </a:pPr>
            <a:fld id="{9B8B0CA1-3E2E-054D-8447-4BA00B77F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18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7" charset="0"/>
        <a:ea typeface="ＭＳ Ｐゴシック" pitchFamily="54" charset="-128"/>
        <a:cs typeface="ＭＳ Ｐゴシック" pitchFamily="5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7" charset="0"/>
        <a:ea typeface="ＭＳ Ｐゴシック" pitchFamily="9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7" charset="0"/>
        <a:ea typeface="ＭＳ Ｐゴシック" pitchFamily="9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7" charset="0"/>
        <a:ea typeface="ＭＳ Ｐゴシック" pitchFamily="9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7" charset="0"/>
        <a:ea typeface="ＭＳ Ｐゴシック" pitchFamily="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913D2D7-B251-C94D-A1B9-8CB9C043E2A5}" type="slidenum">
              <a:rPr lang="en-US" sz="1200" b="0">
                <a:latin typeface="Chicago" charset="0"/>
              </a:rPr>
              <a:pPr/>
              <a:t>1</a:t>
            </a:fld>
            <a:endParaRPr lang="en-US" sz="1200" b="0">
              <a:latin typeface="Chicago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57C67C-91D0-FB46-87F9-9A65B8DE21FA}" type="slidenum">
              <a:rPr lang="en-US" sz="1200" b="0">
                <a:latin typeface="Arial" charset="0"/>
              </a:rPr>
              <a:pPr/>
              <a:t>20</a:t>
            </a:fld>
            <a:endParaRPr lang="en-US" sz="1200" b="0">
              <a:latin typeface="Arial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2B3A0F-2550-9E48-A40B-C53ACA6C6EBF}" type="slidenum">
              <a:rPr lang="en-US" sz="1200" b="0">
                <a:latin typeface="Arial" charset="0"/>
              </a:rPr>
              <a:pPr/>
              <a:t>3</a:t>
            </a:fld>
            <a:endParaRPr lang="en-US" sz="1200" b="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D6C6678-9755-BE4D-B771-65DCA4C15635}" type="slidenum">
              <a:rPr lang="en-US" sz="1200" b="0">
                <a:latin typeface="Arial" charset="0"/>
              </a:rPr>
              <a:pPr/>
              <a:t>6</a:t>
            </a:fld>
            <a:endParaRPr lang="en-US" sz="1200" b="0">
              <a:latin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8B0CA1-3E2E-054D-8447-4BA00B77F8A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82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8B0CA1-3E2E-054D-8447-4BA00B77F8A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95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8B0CA1-3E2E-054D-8447-4BA00B77F8A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75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015818-A3E1-4D4D-9E1B-D455E3CFE676}" type="slidenum">
              <a:rPr lang="en-US" sz="1200" b="0">
                <a:latin typeface="Arial" charset="0"/>
              </a:rPr>
              <a:pPr/>
              <a:t>17</a:t>
            </a:fld>
            <a:endParaRPr lang="en-US" sz="1200" b="0">
              <a:latin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182CD1-3DDD-644B-97C7-84C060D66531}" type="slidenum">
              <a:rPr lang="en-US" sz="1200" b="0">
                <a:latin typeface="Arial" charset="0"/>
              </a:rPr>
              <a:pPr/>
              <a:t>18</a:t>
            </a:fld>
            <a:endParaRPr lang="en-US" sz="1200" b="0">
              <a:latin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182CD1-3DDD-644B-97C7-84C060D66531}" type="slidenum">
              <a:rPr lang="en-US" sz="1200" b="0">
                <a:latin typeface="Arial" charset="0"/>
              </a:rPr>
              <a:pPr/>
              <a:t>19</a:t>
            </a:fld>
            <a:endParaRPr lang="en-US" sz="1200" b="0">
              <a:latin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96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CB9C1-BAAD-6F41-8958-9C0ECDEF1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7197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53276-8234-C948-A974-0B3B1B64C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9612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C6F9D-77E4-1347-8CFF-00C08A110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3414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FE15E-27E9-8740-9526-2E6FD2124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2437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B5997-F4AD-B14D-8618-B8B2E83E4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482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A737C-A311-4349-88DA-DCCC62315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3316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A7C36-8D0C-9F46-B421-8932F8DE4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753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C019F-6213-FA4B-989B-0B21C517A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5136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5C048-5532-D04F-9E93-38C4B01E6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6747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665E1-B57B-6D44-AD12-D1200C794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0676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ABB98-0414-1541-B6C1-E93AB625B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958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75FD6-6E4D-9F4F-ADD6-C08A5FA6F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0847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FCC">
            <a:alpha val="9803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0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" charset="0"/>
              </a:defRPr>
            </a:lvl1pPr>
          </a:lstStyle>
          <a:p>
            <a:pPr>
              <a:defRPr/>
            </a:pPr>
            <a:fld id="{AAAEC7FD-F103-CA43-8D50-9A7356D12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cns_brochure-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2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  <p:sldLayoutId id="2147484692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/>
          <a:ea typeface="ＭＳ Ｐゴシック" pitchFamily="54" charset="-128"/>
          <a:cs typeface="Verdan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itchFamily="55" charset="0"/>
          <a:ea typeface="ＭＳ Ｐゴシック" pitchFamily="54" charset="-128"/>
          <a:cs typeface="ＭＳ Ｐゴシック" pitchFamily="5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itchFamily="55" charset="0"/>
          <a:ea typeface="ＭＳ Ｐゴシック" pitchFamily="54" charset="-128"/>
          <a:cs typeface="ＭＳ Ｐゴシック" pitchFamily="5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itchFamily="55" charset="0"/>
          <a:ea typeface="ＭＳ Ｐゴシック" pitchFamily="54" charset="-128"/>
          <a:cs typeface="ＭＳ Ｐゴシック" pitchFamily="5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itchFamily="55" charset="0"/>
          <a:ea typeface="ＭＳ Ｐゴシック" pitchFamily="54" charset="-128"/>
          <a:cs typeface="ＭＳ Ｐゴシック" pitchFamily="5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" pitchFamily="97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" pitchFamily="97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" pitchFamily="97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" pitchFamily="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Georgia"/>
          <a:ea typeface="ＭＳ Ｐゴシック" pitchFamily="54" charset="-128"/>
          <a:cs typeface="Georgi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Georgia"/>
          <a:ea typeface="ＭＳ Ｐゴシック" pitchFamily="97" charset="-128"/>
          <a:cs typeface="Georgi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Georgia"/>
          <a:ea typeface="ＭＳ Ｐゴシック" pitchFamily="97" charset="-128"/>
          <a:cs typeface="Georgi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Georgia"/>
          <a:ea typeface="ＭＳ Ｐゴシック" pitchFamily="97" charset="-128"/>
          <a:cs typeface="Georgi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Georgia"/>
          <a:ea typeface="ＭＳ Ｐゴシック" pitchFamily="97" charset="-128"/>
          <a:cs typeface="Georgi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ＭＳ Ｐゴシック" pitchFamily="9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ＭＳ Ｐゴシック" pitchFamily="9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ＭＳ Ｐゴシック" pitchFamily="9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ＭＳ Ｐゴシック" pitchFamily="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ns.internal.transfer@austin.utexas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ns.utexas.edu/students/future/internal-transfer/acceptable-substitution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7" descr="cns_brochur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Verdana" charset="0"/>
                <a:ea typeface="ＭＳ Ｐゴシック" charset="0"/>
              </a:rPr>
              <a:t>Math &amp; Science Requirements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667871" y="1752600"/>
            <a:ext cx="7772400" cy="2895600"/>
          </a:xfrm>
        </p:spPr>
        <p:txBody>
          <a:bodyPr/>
          <a:lstStyle/>
          <a:p>
            <a:r>
              <a:rPr lang="en-US" dirty="0">
                <a:latin typeface="Georgia" charset="0"/>
                <a:ea typeface="ＭＳ Ｐゴシック" charset="0"/>
              </a:rPr>
              <a:t>The preference is for students to have completed math and science coursework in-residence with an earned grade of B- or better.</a:t>
            </a:r>
          </a:p>
          <a:p>
            <a:pPr marL="0" indent="0">
              <a:buNone/>
            </a:pPr>
            <a:endParaRPr lang="en-US" dirty="0">
              <a:latin typeface="Georgia" charset="0"/>
              <a:ea typeface="ＭＳ Ｐゴシック" charset="0"/>
            </a:endParaRPr>
          </a:p>
          <a:p>
            <a:r>
              <a:rPr lang="en-US" b="1" dirty="0">
                <a:solidFill>
                  <a:srgbClr val="FF3300"/>
                </a:solidFill>
                <a:latin typeface="Georgia" charset="0"/>
                <a:ea typeface="ＭＳ Ｐゴシック" charset="0"/>
              </a:rPr>
              <a:t>Please do not repeat credits in order to apply.</a:t>
            </a:r>
          </a:p>
          <a:p>
            <a:pPr marL="0" indent="0">
              <a:buNone/>
            </a:pPr>
            <a:endParaRPr lang="en-US" dirty="0">
              <a:solidFill>
                <a:srgbClr val="FF3300"/>
              </a:solidFill>
              <a:latin typeface="Georgia" charset="0"/>
              <a:ea typeface="ＭＳ Ｐゴシック" charset="0"/>
            </a:endParaRPr>
          </a:p>
          <a:p>
            <a:r>
              <a:rPr lang="en-US" dirty="0">
                <a:latin typeface="Georgia" charset="0"/>
                <a:ea typeface="ＭＳ Ｐゴシック" charset="0"/>
              </a:rPr>
              <a:t>If you completed any math or science requirements elsewhere, it’s recommended to take the next courses required for your intended major.</a:t>
            </a:r>
          </a:p>
          <a:p>
            <a:pPr marL="0" indent="0">
              <a:buNone/>
            </a:pPr>
            <a:endParaRPr lang="en-US" dirty="0">
              <a:latin typeface="Georgia" charset="0"/>
              <a:ea typeface="ＭＳ Ｐゴシック" charset="0"/>
            </a:endParaRPr>
          </a:p>
          <a:p>
            <a:pPr lvl="1"/>
            <a:r>
              <a:rPr lang="en-US" dirty="0">
                <a:latin typeface="Georgia" charset="0"/>
                <a:ea typeface="ＭＳ Ｐゴシック" charset="0"/>
              </a:rPr>
              <a:t>Chemistry example: You earned AP or transfer credit for CH 302.  We recommend enrolling in CH 320M.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762000"/>
          </a:xfrm>
        </p:spPr>
        <p:txBody>
          <a:bodyPr/>
          <a:lstStyle/>
          <a:p>
            <a:pPr algn="ctr"/>
            <a:r>
              <a:rPr lang="en-US" dirty="0">
                <a:latin typeface="Verdana" charset="0"/>
                <a:ea typeface="ＭＳ Ｐゴシック" charset="0"/>
              </a:rPr>
              <a:t>How to Apply:</a:t>
            </a:r>
            <a:br>
              <a:rPr lang="en-US" dirty="0">
                <a:latin typeface="Verdana" charset="0"/>
                <a:ea typeface="ＭＳ Ｐゴシック" charset="0"/>
              </a:rPr>
            </a:br>
            <a:br>
              <a:rPr lang="en-US" sz="1600" dirty="0">
                <a:latin typeface="Verdana" charset="0"/>
                <a:ea typeface="ＭＳ Ｐゴシック" charset="0"/>
              </a:rPr>
            </a:br>
            <a:r>
              <a:rPr lang="en-US" sz="1600" b="0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charset="0"/>
                <a:ea typeface="ＭＳ Ｐゴシック" charset="0"/>
              </a:rPr>
              <a:t>Major changes/adding a major cannot be altered after you submit your application.</a:t>
            </a:r>
            <a:br>
              <a:rPr lang="en-US" dirty="0">
                <a:solidFill>
                  <a:srgbClr val="FF3300"/>
                </a:solidFill>
                <a:latin typeface="Georgia" charset="0"/>
                <a:ea typeface="ＭＳ Ｐゴシック" charset="0"/>
              </a:rPr>
            </a:br>
            <a:endParaRPr lang="en-US" dirty="0">
              <a:latin typeface="Verdana" charset="0"/>
              <a:ea typeface="ＭＳ Ｐゴシック" charset="0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495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ea typeface="ＭＳ Ｐゴシック"/>
              </a:rPr>
              <a:t>The application will be available in early February &amp; is composed of a few short answer questions and a </a:t>
            </a:r>
            <a:r>
              <a:rPr lang="en-US" b="1" dirty="0">
                <a:ea typeface="ＭＳ Ｐゴシック"/>
              </a:rPr>
              <a:t>short</a:t>
            </a:r>
            <a:r>
              <a:rPr lang="en-US" dirty="0">
                <a:ea typeface="ＭＳ Ｐゴシック"/>
              </a:rPr>
              <a:t> essay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00FA00"/>
              </a:solidFill>
              <a:latin typeface="Georgia" charset="0"/>
              <a:ea typeface="ＭＳ Ｐゴシック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Georgia" charset="0"/>
                <a:ea typeface="ＭＳ Ｐゴシック" charset="0"/>
              </a:rPr>
              <a:t>Prepare your essay ahead of time in a Word Document &amp; copy/paste into the application. 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Georgia" charset="0"/>
              <a:ea typeface="ＭＳ Ｐゴシック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ea typeface="ＭＳ Ｐゴシック"/>
              </a:rPr>
              <a:t>The application must be completely submitted by the </a:t>
            </a:r>
            <a:r>
              <a:rPr lang="en-US" b="1" dirty="0">
                <a:ea typeface="ＭＳ Ｐゴシック"/>
              </a:rPr>
              <a:t>May</a:t>
            </a:r>
            <a:r>
              <a:rPr lang="en-US" dirty="0">
                <a:ea typeface="ＭＳ Ｐゴシック"/>
              </a:rPr>
              <a:t> deadline. Late applicants are encouraged to apply in the next Spring cycle.  </a:t>
            </a:r>
            <a:endParaRPr lang="en-US" dirty="0">
              <a:latin typeface="Georgia" charset="0"/>
              <a:ea typeface="ＭＳ Ｐゴシック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Verdana" charset="0"/>
                <a:ea typeface="ＭＳ Ｐゴシック" charset="0"/>
              </a:rPr>
              <a:t>Competitive Applicant Tips: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609600" y="1781287"/>
            <a:ext cx="7772400" cy="4495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Georgia" charset="0"/>
                <a:ea typeface="ＭＳ Ｐゴシック" charset="0"/>
              </a:rPr>
              <a:t>Use the Interactive Degree Audit (IDA) Tool.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Georgia" charset="0"/>
              <a:ea typeface="ＭＳ Ｐゴシック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Georgia" charset="0"/>
                <a:ea typeface="ＭＳ Ｐゴシック" charset="0"/>
              </a:rPr>
              <a:t>Utilize the University Writing, Vick, &amp; Texas Career Engagement Centers.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Georgia" charset="0"/>
              <a:ea typeface="ＭＳ Ｐゴシック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Georgia" charset="0"/>
                <a:ea typeface="ＭＳ Ｐゴシック" charset="0"/>
              </a:rPr>
              <a:t>Clearly address how your intended major impacts achievement of your educational </a:t>
            </a:r>
            <a:r>
              <a:rPr lang="en-US" sz="2000" b="1" dirty="0">
                <a:latin typeface="Georgia" charset="0"/>
                <a:ea typeface="ＭＳ Ｐゴシック" charset="0"/>
              </a:rPr>
              <a:t>and</a:t>
            </a:r>
            <a:r>
              <a:rPr lang="en-US" sz="2000" dirty="0">
                <a:latin typeface="Georgia" charset="0"/>
                <a:ea typeface="ＭＳ Ｐゴシック" charset="0"/>
              </a:rPr>
              <a:t> career goals.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Georgia" charset="0"/>
              <a:ea typeface="ＭＳ Ｐゴシック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Georgia" charset="0"/>
                <a:ea typeface="ＭＳ Ｐゴシック" charset="0"/>
              </a:rPr>
              <a:t>Earn B- or better in math and science courses at UT Austin that are required for your major.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Georgia" charset="0"/>
              <a:ea typeface="ＭＳ Ｐゴシック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Georgia" charset="0"/>
                <a:ea typeface="ＭＳ Ｐゴシック" charset="0"/>
              </a:rPr>
              <a:t>Plan to graduate with your degree within four years of entering the university.</a:t>
            </a:r>
          </a:p>
          <a:p>
            <a:endParaRPr lang="en-US" dirty="0"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12274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Verdana" charset="0"/>
                <a:ea typeface="ＭＳ Ｐゴシック" charset="0"/>
              </a:rPr>
              <a:t>Application Essay Prompts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A2AD28F-307A-544D-9256-40DF9A34E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150717"/>
            <a:ext cx="7772400" cy="3775766"/>
          </a:xfrm>
        </p:spPr>
      </p:pic>
    </p:spTree>
    <p:extLst>
      <p:ext uri="{BB962C8B-B14F-4D97-AF65-F5344CB8AC3E}">
        <p14:creationId xmlns:p14="http://schemas.microsoft.com/office/powerpoint/2010/main" val="206857948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Verdana" charset="0"/>
                <a:ea typeface="ＭＳ Ｐゴシック" charset="0"/>
              </a:rPr>
              <a:t>Application Essay Prompts-Appeals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771E45-1CCC-984E-8E6B-3D24AA89B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59" y="1981200"/>
            <a:ext cx="8793482" cy="3140529"/>
          </a:xfrm>
        </p:spPr>
      </p:pic>
    </p:spTree>
    <p:extLst>
      <p:ext uri="{BB962C8B-B14F-4D97-AF65-F5344CB8AC3E}">
        <p14:creationId xmlns:p14="http://schemas.microsoft.com/office/powerpoint/2010/main" val="88626423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Verdana" charset="0"/>
                <a:ea typeface="ＭＳ Ｐゴシック" charset="0"/>
              </a:rPr>
              <a:t>Application Review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7724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>
                <a:latin typeface="Georgia" charset="0"/>
                <a:ea typeface="ＭＳ Ｐゴシック" charset="0"/>
              </a:rPr>
              <a:t>Internal transfer is a competitive process &amp; meeting the minimum criteria does </a:t>
            </a:r>
            <a:r>
              <a:rPr lang="en-US" sz="2200" i="1" dirty="0">
                <a:latin typeface="Georgia" charset="0"/>
                <a:ea typeface="ＭＳ Ｐゴシック" charset="0"/>
              </a:rPr>
              <a:t>not </a:t>
            </a:r>
            <a:r>
              <a:rPr lang="en-US" sz="2200" dirty="0">
                <a:latin typeface="Georgia" charset="0"/>
                <a:ea typeface="ＭＳ Ｐゴシック" charset="0"/>
              </a:rPr>
              <a:t>guarantee acceptance.</a:t>
            </a:r>
          </a:p>
          <a:p>
            <a:endParaRPr lang="en-US" sz="2200" dirty="0">
              <a:latin typeface="Georgia" charset="0"/>
              <a:ea typeface="ＭＳ Ｐゴシック" charset="0"/>
            </a:endParaRPr>
          </a:p>
          <a:p>
            <a:r>
              <a:rPr lang="en-US" sz="2200" dirty="0">
                <a:latin typeface="Georgia" charset="0"/>
                <a:ea typeface="ＭＳ Ｐゴシック" charset="0"/>
              </a:rPr>
              <a:t>Holistic review means your essay content matters. Be clear about your academic and career goals.</a:t>
            </a:r>
          </a:p>
          <a:p>
            <a:endParaRPr lang="en-US" sz="2200" dirty="0">
              <a:latin typeface="Georgia" charset="0"/>
              <a:ea typeface="ＭＳ Ｐゴシック" charset="0"/>
            </a:endParaRPr>
          </a:p>
          <a:p>
            <a:r>
              <a:rPr lang="en-US" sz="2200" dirty="0">
                <a:latin typeface="Georgia" charset="0"/>
                <a:ea typeface="ＭＳ Ｐゴシック" charset="0"/>
              </a:rPr>
              <a:t>Admission is offered on a space available basis only, by major:</a:t>
            </a:r>
          </a:p>
          <a:p>
            <a:pPr lvl="1"/>
            <a:r>
              <a:rPr lang="en-US" sz="1800" dirty="0">
                <a:latin typeface="Georgia" charset="0"/>
                <a:ea typeface="ＭＳ Ｐゴシック" charset="0"/>
              </a:rPr>
              <a:t>Admitted freshmen/Graduation rates/Retention rates</a:t>
            </a:r>
          </a:p>
          <a:p>
            <a:pPr lvl="1"/>
            <a:r>
              <a:rPr lang="en-US" sz="1800" dirty="0">
                <a:latin typeface="Georgia" charset="0"/>
                <a:ea typeface="ＭＳ Ｐゴシック" charset="0"/>
              </a:rPr>
              <a:t>Student to Faculty ratio</a:t>
            </a:r>
          </a:p>
          <a:p>
            <a:pPr lvl="1"/>
            <a:endParaRPr lang="en-US" sz="1800" dirty="0">
              <a:latin typeface="Georgia" charset="0"/>
              <a:ea typeface="ＭＳ Ｐゴシック" charset="0"/>
            </a:endParaRPr>
          </a:p>
          <a:p>
            <a:r>
              <a:rPr lang="en-US" sz="2200" dirty="0">
                <a:latin typeface="Georgia" charset="0"/>
                <a:ea typeface="ＭＳ Ｐゴシック" charset="0"/>
              </a:rPr>
              <a:t>Preference is given to students pursuing a single major for Computer Science. </a:t>
            </a:r>
          </a:p>
          <a:p>
            <a:endParaRPr lang="en-US" sz="2200" dirty="0">
              <a:latin typeface="Georgia" charset="0"/>
              <a:ea typeface="ＭＳ Ｐゴシック" charset="0"/>
            </a:endParaRPr>
          </a:p>
          <a:p>
            <a:r>
              <a:rPr lang="en-US" sz="2200" dirty="0">
                <a:latin typeface="Georgia" charset="0"/>
                <a:ea typeface="ＭＳ Ｐゴシック" charset="0"/>
              </a:rPr>
              <a:t>Students pursuing an additional major should demonstrate their ability to graduate on time. 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Georgia" charset="0"/>
                <a:ea typeface="ＭＳ Ｐゴシック" charset="0"/>
              </a:rPr>
              <a:t>Students invited to CNS: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19100" y="1752600"/>
            <a:ext cx="8305800" cy="4114800"/>
          </a:xfrm>
        </p:spPr>
        <p:txBody>
          <a:bodyPr/>
          <a:lstStyle/>
          <a:p>
            <a:r>
              <a:rPr lang="en-US" dirty="0">
                <a:latin typeface="Georgia" charset="0"/>
                <a:ea typeface="ＭＳ Ｐゴシック" charset="0"/>
              </a:rPr>
              <a:t>Earned As &amp; Bs in CNS (majors-level) courses at UT Austin.</a:t>
            </a:r>
          </a:p>
          <a:p>
            <a:pPr marL="0" indent="0">
              <a:buNone/>
            </a:pPr>
            <a:endParaRPr lang="en-US" dirty="0">
              <a:latin typeface="Georgia" charset="0"/>
              <a:ea typeface="ＭＳ Ｐゴシック" charset="0"/>
            </a:endParaRPr>
          </a:p>
          <a:p>
            <a:r>
              <a:rPr lang="en-US" dirty="0">
                <a:latin typeface="Georgia" charset="0"/>
                <a:ea typeface="ＭＳ Ｐゴシック" charset="0"/>
              </a:rPr>
              <a:t>Completed upper division courses in their major area. You are encouraged to re-apply when you’ve completed more in-residence coursework .</a:t>
            </a:r>
          </a:p>
          <a:p>
            <a:endParaRPr lang="en-US" dirty="0">
              <a:latin typeface="Georgia" charset="0"/>
              <a:ea typeface="ＭＳ Ｐゴシック" charset="0"/>
            </a:endParaRPr>
          </a:p>
          <a:p>
            <a:r>
              <a:rPr lang="en-US" dirty="0">
                <a:latin typeface="Georgia" charset="0"/>
                <a:ea typeface="ＭＳ Ｐゴシック" charset="0"/>
              </a:rPr>
              <a:t>Submitted a clearly written essay that addressed both their academic </a:t>
            </a:r>
            <a:r>
              <a:rPr lang="en-US" i="1" dirty="0">
                <a:latin typeface="Georgia" charset="0"/>
                <a:ea typeface="ＭＳ Ｐゴシック" charset="0"/>
              </a:rPr>
              <a:t>and</a:t>
            </a:r>
            <a:r>
              <a:rPr lang="en-US" dirty="0">
                <a:latin typeface="Georgia" charset="0"/>
                <a:ea typeface="ＭＳ Ｐゴシック" charset="0"/>
              </a:rPr>
              <a:t> career goals. </a:t>
            </a:r>
          </a:p>
          <a:p>
            <a:endParaRPr lang="en-US" dirty="0">
              <a:latin typeface="Georgia" charset="0"/>
              <a:ea typeface="ＭＳ Ｐゴシック" charset="0"/>
            </a:endParaRPr>
          </a:p>
          <a:p>
            <a:r>
              <a:rPr lang="en-US" dirty="0">
                <a:latin typeface="Georgia" charset="0"/>
                <a:ea typeface="ＭＳ Ｐゴシック" charset="0"/>
              </a:rPr>
              <a:t>Used the IDA to plan course work to complete their degree within four years of entering the University.</a:t>
            </a:r>
          </a:p>
          <a:p>
            <a:endParaRPr lang="en-US" dirty="0">
              <a:latin typeface="Georgia" charset="0"/>
              <a:ea typeface="ＭＳ Ｐゴシック" charset="0"/>
            </a:endParaRPr>
          </a:p>
          <a:p>
            <a:endParaRPr lang="en-US" dirty="0">
              <a:latin typeface="Georgia" charset="0"/>
              <a:ea typeface="ＭＳ Ｐゴシック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762000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Verdana" charset="0"/>
                <a:ea typeface="ＭＳ Ｐゴシック" charset="0"/>
              </a:rPr>
              <a:t>Do you plan to attend a Professional School?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752600"/>
            <a:ext cx="7772400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400" b="0" dirty="0">
                <a:latin typeface="+mj-lt"/>
              </a:rPr>
              <a:t>UT does not offer degrees in pre-health professions. 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400" b="0" dirty="0">
              <a:latin typeface="+mj-lt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400" b="0" dirty="0">
                <a:latin typeface="+mj-lt"/>
              </a:rPr>
              <a:t>Professional schools like to see a wide variety of majors and science degrees do not grant you a competitive edge.  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400" b="0" dirty="0">
              <a:latin typeface="+mj-lt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400" b="0" dirty="0">
                <a:latin typeface="+mj-lt"/>
              </a:rPr>
              <a:t>We recommend that you select a major that matches your interests and abilities, have a concurrent plan.  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400" b="0" dirty="0">
              <a:latin typeface="+mj-lt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400" b="0" dirty="0">
                <a:latin typeface="+mj-lt"/>
              </a:rPr>
              <a:t>The Vick &amp; Texas Career Engagement Centers are great resources.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400" b="0" dirty="0">
              <a:latin typeface="+mj-lt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400" b="0" dirty="0"/>
              <a:t>The Health Professions Office </a:t>
            </a:r>
            <a:r>
              <a:rPr lang="en-US" sz="2400" b="0" dirty="0">
                <a:latin typeface="+mj-lt"/>
              </a:rPr>
              <a:t>provides advising pathways to professional school admission. </a:t>
            </a:r>
          </a:p>
          <a:p>
            <a:pPr>
              <a:defRPr/>
            </a:pPr>
            <a:endParaRPr lang="en-US" sz="2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>
                <a:latin typeface="Verdana" charset="0"/>
                <a:ea typeface="ＭＳ Ｐゴシック" charset="0"/>
              </a:rPr>
              <a:t>Pre-Health Professions Certificate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2209800"/>
            <a:ext cx="7772400" cy="4154984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400" b="0" dirty="0"/>
              <a:t>This certificate provides majors outside of CNS access to the courses required to complete health professions prerequisites.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400" b="0" dirty="0"/>
          </a:p>
          <a:p>
            <a:pPr marL="342900" indent="-342900">
              <a:buFont typeface="Arial"/>
              <a:buChar char="•"/>
              <a:defRPr/>
            </a:pPr>
            <a:r>
              <a:rPr lang="en-US" sz="2400" b="0" dirty="0">
                <a:latin typeface="Times New Roman"/>
                <a:ea typeface="ＭＳ Ｐゴシック"/>
              </a:rPr>
              <a:t>Complete the admissions requirements: CH 301 </a:t>
            </a:r>
            <a:r>
              <a:rPr lang="en-US" sz="2400" dirty="0">
                <a:latin typeface="Times New Roman"/>
                <a:ea typeface="ＭＳ Ｐゴシック"/>
              </a:rPr>
              <a:t>and</a:t>
            </a:r>
            <a:r>
              <a:rPr lang="en-US" sz="2400" b="0" dirty="0">
                <a:latin typeface="Times New Roman"/>
                <a:ea typeface="ＭＳ Ｐゴシック"/>
              </a:rPr>
              <a:t> one of the following: SDS 302F, SDS 328M/328E, EDP 308, EDP 371, M 408C, M 408K, M 408N, M 408R, or M 408Q with a B- or better.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400" b="0" dirty="0"/>
          </a:p>
          <a:p>
            <a:pPr marL="342900" indent="-342900">
              <a:buFont typeface="Arial"/>
              <a:buChar char="•"/>
              <a:defRPr/>
            </a:pPr>
            <a:r>
              <a:rPr lang="en-US" sz="2400" b="0" dirty="0"/>
              <a:t>An online application is required for admission.</a:t>
            </a:r>
          </a:p>
          <a:p>
            <a:pPr>
              <a:defRPr/>
            </a:pPr>
            <a:endParaRPr lang="en-US" sz="2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>
                <a:latin typeface="Verdana" charset="0"/>
                <a:ea typeface="ＭＳ Ｐゴシック" charset="0"/>
              </a:rPr>
              <a:t>Elements of Computing Certificate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2500" y="1663337"/>
            <a:ext cx="7239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0" dirty="0"/>
              <a:t>The Elements of Computing certificate program is a set of courses intended to help students understand the sophisticated technologies they use and to gain the computer skills that employers value.  </a:t>
            </a:r>
          </a:p>
          <a:p>
            <a:pPr>
              <a:defRPr/>
            </a:pPr>
            <a:endParaRPr lang="en-US" sz="2400" b="0" dirty="0"/>
          </a:p>
          <a:p>
            <a:pPr algn="ctr">
              <a:defRPr/>
            </a:pPr>
            <a:r>
              <a:rPr lang="en-US" sz="2400" b="0" dirty="0">
                <a:solidFill>
                  <a:srgbClr val="FF3300"/>
                </a:solidFill>
              </a:rPr>
              <a:t>Most of the coursework is not transferrable into the C S major. </a:t>
            </a:r>
          </a:p>
          <a:p>
            <a:pPr>
              <a:defRPr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Provides students with knowledge of computer science that employers find valuable and supports study in other disciplines requiring computational proficiency.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400" b="0" dirty="0"/>
          </a:p>
          <a:p>
            <a:pPr marL="342900" indent="-342900">
              <a:buFont typeface="Arial"/>
              <a:buChar char="•"/>
              <a:defRPr/>
            </a:pPr>
            <a:r>
              <a:rPr lang="en-US" sz="2400" b="0" dirty="0"/>
              <a:t>An online application is required for admission.</a:t>
            </a:r>
          </a:p>
          <a:p>
            <a:pPr>
              <a:defRPr/>
            </a:pPr>
            <a:endParaRPr lang="en-US" sz="2400" b="0" dirty="0"/>
          </a:p>
          <a:p>
            <a:pPr>
              <a:defRPr/>
            </a:pPr>
            <a:endParaRPr lang="en-US" sz="24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1012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Verdana" charset="0"/>
                <a:ea typeface="ＭＳ Ｐゴシック" charset="0"/>
              </a:rPr>
              <a:t>Who must apply?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eorgia" charset="0"/>
                <a:ea typeface="ＭＳ Ｐゴシック" charset="0"/>
              </a:rPr>
              <a:t>Internal Transfer – students enrolled in other colleges at UT Austin who want to transfer into CNS.</a:t>
            </a:r>
          </a:p>
          <a:p>
            <a:pPr>
              <a:defRPr/>
            </a:pPr>
            <a:endParaRPr lang="en-US" dirty="0">
              <a:latin typeface="Georgia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Georgia" charset="0"/>
                <a:ea typeface="ＭＳ Ｐゴシック" charset="0"/>
              </a:rPr>
              <a:t>Current CNS Students–students currently in CNS who want to pursue a restricted major:</a:t>
            </a:r>
          </a:p>
          <a:p>
            <a:pPr lvl="1">
              <a:defRPr/>
            </a:pPr>
            <a:r>
              <a:rPr lang="en-US" dirty="0">
                <a:latin typeface="Georgia" charset="0"/>
                <a:ea typeface="ＭＳ Ｐゴシック" charset="0"/>
              </a:rPr>
              <a:t>Computer Science (Restricted Major)</a:t>
            </a:r>
          </a:p>
          <a:p>
            <a:pPr lvl="1">
              <a:defRPr/>
            </a:pPr>
            <a:r>
              <a:rPr lang="en-US" dirty="0">
                <a:latin typeface="Georgia" charset="0"/>
                <a:ea typeface="ＭＳ Ｐゴシック" charset="0"/>
              </a:rPr>
              <a:t>Students admitted to CNS via internal transfer who wish to change to another major in CNS</a:t>
            </a:r>
          </a:p>
          <a:p>
            <a:pPr>
              <a:defRPr/>
            </a:pPr>
            <a:endParaRPr lang="en-US" dirty="0">
              <a:solidFill>
                <a:srgbClr val="1723A6"/>
              </a:solidFill>
              <a:latin typeface="Georgia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solidFill>
                  <a:srgbClr val="1723A6"/>
                </a:solidFill>
                <a:latin typeface="Georgia" charset="0"/>
                <a:ea typeface="ＭＳ Ｐゴシック" charset="0"/>
              </a:rPr>
              <a:t>Internal Transfer into Environmental Sciences (EVS) is a separate application process.  Please see the EVS website for more information. </a:t>
            </a:r>
          </a:p>
          <a:p>
            <a:pPr>
              <a:defRPr/>
            </a:pPr>
            <a:endParaRPr lang="en-US" dirty="0">
              <a:latin typeface="Georgia" charset="0"/>
              <a:ea typeface="ＭＳ Ｐゴシック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>
                <a:latin typeface="Verdana" charset="0"/>
                <a:ea typeface="ＭＳ Ｐゴシック" charset="0"/>
              </a:rPr>
              <a:t>Questions?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eorgia" charset="0"/>
                <a:ea typeface="ＭＳ Ｐゴシック" charset="0"/>
              </a:rPr>
              <a:t>Visit the internal transfer website</a:t>
            </a:r>
          </a:p>
          <a:p>
            <a:pPr lvl="1" eaLnBrk="1" hangingPunct="1"/>
            <a:r>
              <a:rPr lang="en-US" sz="2400" dirty="0">
                <a:latin typeface="Georgia" charset="0"/>
                <a:ea typeface="ＭＳ Ｐゴシック" charset="0"/>
              </a:rPr>
              <a:t>All the information you need and FAQs to help you make course decisions.</a:t>
            </a:r>
          </a:p>
          <a:p>
            <a:pPr marL="457200" lvl="1" indent="0" eaLnBrk="1" hangingPunct="1">
              <a:buNone/>
            </a:pPr>
            <a:endParaRPr lang="en-US" dirty="0">
              <a:latin typeface="Georgia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Georgia" charset="0"/>
                <a:ea typeface="ＭＳ Ｐゴシック" charset="0"/>
              </a:rPr>
              <a:t>Please meet with your current academic advisor to discuss your plans, as admission is not guaranteed.</a:t>
            </a:r>
          </a:p>
          <a:p>
            <a:pPr marL="0" indent="0" eaLnBrk="1" hangingPunct="1">
              <a:buNone/>
            </a:pPr>
            <a:endParaRPr lang="en-US" dirty="0">
              <a:latin typeface="Georgia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Georgia" charset="0"/>
                <a:ea typeface="ＭＳ Ｐゴシック" charset="0"/>
              </a:rPr>
              <a:t>Email us with any questions you have:</a:t>
            </a:r>
          </a:p>
          <a:p>
            <a:pPr eaLnBrk="1" hangingPunct="1"/>
            <a:r>
              <a:rPr lang="en-US" dirty="0">
                <a:ea typeface="ＭＳ Ｐゴシック"/>
                <a:hlinkClick r:id="rId3"/>
              </a:rPr>
              <a:t>cns.internal.transfer@austin.utexas.edu</a:t>
            </a:r>
            <a:r>
              <a:rPr lang="en-US" dirty="0">
                <a:ea typeface="ＭＳ Ｐゴシック"/>
              </a:rPr>
              <a:t> </a:t>
            </a:r>
            <a:endParaRPr lang="en-US" dirty="0">
              <a:latin typeface="Georgia" charset="0"/>
              <a:ea typeface="ＭＳ Ｐゴシック" charset="0"/>
            </a:endParaRPr>
          </a:p>
          <a:p>
            <a:pPr eaLnBrk="1" hangingPunct="1"/>
            <a:endParaRPr lang="en-US" dirty="0">
              <a:latin typeface="Georgia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>
                <a:latin typeface="Verdana" charset="0"/>
                <a:ea typeface="ＭＳ Ｐゴシック" charset="0"/>
              </a:rPr>
              <a:t>Majors Available in CNS</a:t>
            </a:r>
          </a:p>
        </p:txBody>
      </p:sp>
      <p:sp>
        <p:nvSpPr>
          <p:cNvPr id="19458" name="TextBox 6"/>
          <p:cNvSpPr txBox="1">
            <a:spLocks noChangeArrowheads="1"/>
          </p:cNvSpPr>
          <p:nvPr/>
        </p:nvSpPr>
        <p:spPr bwMode="auto">
          <a:xfrm>
            <a:off x="1066800" y="2286000"/>
            <a:ext cx="3733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400" dirty="0">
                <a:latin typeface="Georgia" charset="0"/>
                <a:cs typeface="Georgia" charset="0"/>
              </a:rPr>
              <a:t>Astronomy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latin typeface="Georgia" charset="0"/>
                <a:cs typeface="Georgia" charset="0"/>
              </a:rPr>
              <a:t>Biochemistry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latin typeface="Georgia" charset="0"/>
                <a:cs typeface="Georgia" charset="0"/>
              </a:rPr>
              <a:t>Biology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latin typeface="Georgia" charset="0"/>
                <a:cs typeface="Georgia" charset="0"/>
              </a:rPr>
              <a:t>Chemistry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Georgia" charset="0"/>
                <a:cs typeface="Georgia" charset="0"/>
              </a:rPr>
              <a:t>Computer Science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1723A6"/>
                </a:solidFill>
                <a:latin typeface="Georgia" charset="0"/>
                <a:cs typeface="Georgia" charset="0"/>
              </a:rPr>
              <a:t>Environmental Science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latin typeface="Georgia" charset="0"/>
                <a:cs typeface="Georgia" charset="0"/>
              </a:rPr>
              <a:t>Human Development &amp; Family Sciences</a:t>
            </a:r>
          </a:p>
        </p:txBody>
      </p:sp>
      <p:sp>
        <p:nvSpPr>
          <p:cNvPr id="19459" name="TextBox 7"/>
          <p:cNvSpPr txBox="1">
            <a:spLocks noChangeArrowheads="1"/>
          </p:cNvSpPr>
          <p:nvPr/>
        </p:nvSpPr>
        <p:spPr bwMode="auto">
          <a:xfrm>
            <a:off x="4953000" y="2286000"/>
            <a:ext cx="32766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400">
                <a:latin typeface="Georgia" charset="0"/>
                <a:cs typeface="Georgia" charset="0"/>
              </a:rPr>
              <a:t>Human Ecology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Georgia" charset="0"/>
                <a:cs typeface="Georgia" charset="0"/>
              </a:rPr>
              <a:t>Mathematics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Georgia" charset="0"/>
                <a:cs typeface="Georgia" charset="0"/>
              </a:rPr>
              <a:t>Medical Laboratory Science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Georgia" charset="0"/>
                <a:cs typeface="Georgia" charset="0"/>
              </a:rPr>
              <a:t>Neuroscience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Georgia" charset="0"/>
                <a:cs typeface="Georgia" charset="0"/>
              </a:rPr>
              <a:t>Nutrition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Georgia" charset="0"/>
                <a:cs typeface="Georgia" charset="0"/>
              </a:rPr>
              <a:t>Physics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Georgia" charset="0"/>
                <a:cs typeface="Georgia" charset="0"/>
              </a:rPr>
              <a:t>Public Health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Georgia" charset="0"/>
                <a:cs typeface="Georgia" charset="0"/>
              </a:rPr>
              <a:t>Textiles &amp; Apparel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EF00D-569B-B24A-840F-9449DC7A1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UTeach</a:t>
            </a:r>
            <a:r>
              <a:rPr lang="en-US" dirty="0"/>
              <a:t> Admission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AF072-EAC2-E747-9039-CD9242F64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/>
              <a:t>If you intend to pursue </a:t>
            </a:r>
            <a:r>
              <a:rPr lang="en-US" dirty="0" err="1"/>
              <a:t>UTeach</a:t>
            </a:r>
            <a:r>
              <a:rPr lang="en-US" dirty="0"/>
              <a:t>, you must have completed:</a:t>
            </a:r>
          </a:p>
          <a:p>
            <a:r>
              <a:rPr lang="en-US" sz="2000" dirty="0"/>
              <a:t>BIO311C; CH301; one of: PHY303K/301/317K/302K; one of: M408K/L/N/S/C/D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And, select a specific degree option with </a:t>
            </a:r>
            <a:r>
              <a:rPr lang="en-US" dirty="0" err="1"/>
              <a:t>UTeach</a:t>
            </a:r>
            <a:r>
              <a:rPr lang="en-US" dirty="0"/>
              <a:t>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CA8710-A8E2-B049-97FD-B0B466851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038600"/>
            <a:ext cx="6565900" cy="264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2791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28CEB-9710-AF40-A43A-49BE46F2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UTeach</a:t>
            </a:r>
            <a:r>
              <a:rPr lang="en-US" dirty="0"/>
              <a:t> Admission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0DEC0-9032-B147-A08B-6259773F0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Minimum Criteria for acceptance: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Cumulative GPA 2.5 </a:t>
            </a:r>
            <a:r>
              <a:rPr lang="en-US" b="1" dirty="0"/>
              <a:t>after</a:t>
            </a:r>
            <a:r>
              <a:rPr lang="en-US" dirty="0"/>
              <a:t> Spring semester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Commitment to taking at least 4 semesters of </a:t>
            </a:r>
            <a:r>
              <a:rPr lang="en-US" dirty="0" err="1"/>
              <a:t>UTeach</a:t>
            </a:r>
            <a:r>
              <a:rPr lang="en-US" dirty="0"/>
              <a:t> coursework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accepted to </a:t>
            </a:r>
            <a:r>
              <a:rPr lang="en-US" dirty="0" err="1"/>
              <a:t>UTeach</a:t>
            </a:r>
            <a:r>
              <a:rPr lang="en-US" dirty="0"/>
              <a:t>, transferring to another major within the College of Natural Sciences is prohibited. </a:t>
            </a:r>
          </a:p>
        </p:txBody>
      </p:sp>
    </p:spTree>
    <p:extLst>
      <p:ext uri="{BB962C8B-B14F-4D97-AF65-F5344CB8AC3E}">
        <p14:creationId xmlns:p14="http://schemas.microsoft.com/office/powerpoint/2010/main" val="12523995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>
                <a:latin typeface="Verdana" charset="0"/>
                <a:ea typeface="ＭＳ Ｐゴシック" charset="0"/>
              </a:rPr>
              <a:t>BSA vs. BS</a:t>
            </a:r>
          </a:p>
        </p:txBody>
      </p:sp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685800" y="1778598"/>
            <a:ext cx="7772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2400" dirty="0"/>
          </a:p>
          <a:p>
            <a:r>
              <a:rPr lang="en-US" sz="2400" dirty="0"/>
              <a:t>Bachelor of Science and Arts (BSA) – Science core with a cross-disciplinary minor or certificate in another field.  Fewer math/science courses than BS degree.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Bachelor of Science (BS) – 80 to 90 hours of the degree are focused on science and math.  Perfect for students wanting to pursue graduate school in the sciences. </a:t>
            </a:r>
          </a:p>
          <a:p>
            <a:endParaRPr lang="en-US" sz="2400" dirty="0">
              <a:latin typeface="Georgia" charset="0"/>
              <a:cs typeface="Georgia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Verdana" charset="0"/>
                <a:ea typeface="ＭＳ Ｐゴシック" charset="0"/>
              </a:rPr>
              <a:t>Eligibility Requirements</a:t>
            </a:r>
          </a:p>
        </p:txBody>
      </p:sp>
      <p:sp>
        <p:nvSpPr>
          <p:cNvPr id="116738" name="Content Placeholder 2"/>
          <p:cNvSpPr>
            <a:spLocks noGrp="1"/>
          </p:cNvSpPr>
          <p:nvPr>
            <p:ph idx="1"/>
          </p:nvPr>
        </p:nvSpPr>
        <p:spPr>
          <a:xfrm>
            <a:off x="533400" y="1785769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sz="2200" dirty="0"/>
              <a:t>Minimum 2.0 cumulative GPA. </a:t>
            </a:r>
          </a:p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/>
              <a:t>Complete a minimum of 24 semester hours in-residence, but less than 60 hours or 4 semesters in-residence.</a:t>
            </a:r>
          </a:p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/>
              <a:t>Spring courses are considered as part of your application. </a:t>
            </a:r>
          </a:p>
          <a:p>
            <a:pPr marL="0" indent="0" algn="ctr">
              <a:buNone/>
              <a:defRPr/>
            </a:pPr>
            <a:r>
              <a:rPr lang="en-US" sz="2000" dirty="0">
                <a:solidFill>
                  <a:srgbClr val="CC0099"/>
                </a:solidFill>
              </a:rPr>
              <a:t>Summer 2023 courses &amp; Credit by exam/correspondence/ extension/pass/fail/transfer hours </a:t>
            </a:r>
            <a:r>
              <a:rPr lang="en-US" sz="2000" b="1" dirty="0">
                <a:solidFill>
                  <a:srgbClr val="CC0099"/>
                </a:solidFill>
              </a:rPr>
              <a:t>cannot fulfill the in-residence requirement.</a:t>
            </a:r>
          </a:p>
          <a:p>
            <a:pPr marL="0" indent="0">
              <a:buNone/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/>
              <a:t>Completion of one math and two science courses from listed requirements </a:t>
            </a:r>
            <a:r>
              <a:rPr lang="en-US" sz="2200" i="1" dirty="0"/>
              <a:t>and/or </a:t>
            </a:r>
            <a:r>
              <a:rPr lang="en-US" sz="2200" dirty="0"/>
              <a:t>acceptable course substitutions.</a:t>
            </a:r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FontTx/>
              <a:buNone/>
              <a:defRPr/>
            </a:pPr>
            <a:endParaRPr lang="en-US" dirty="0">
              <a:latin typeface="Georgia" charset="0"/>
              <a:ea typeface="ＭＳ Ｐゴシック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Verdana" charset="0"/>
                <a:ea typeface="ＭＳ Ｐゴシック" charset="0"/>
              </a:rPr>
              <a:t>Appeal Protocol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eorgia" charset="0"/>
                <a:ea typeface="ＭＳ Ｐゴシック" charset="0"/>
              </a:rPr>
              <a:t>Students who have completed 4 semesters (fall, spring) in-residence or 60 hours in-residence, including any semesters in which a student has “withdrawn” will have the option to appeal.  </a:t>
            </a:r>
          </a:p>
          <a:p>
            <a:pPr marL="0" indent="0">
              <a:buNone/>
            </a:pPr>
            <a:endParaRPr lang="en-US" dirty="0">
              <a:latin typeface="Georgia" charset="0"/>
              <a:ea typeface="ＭＳ Ｐゴシック" charset="0"/>
            </a:endParaRPr>
          </a:p>
          <a:p>
            <a:pPr marL="0" indent="0">
              <a:buNone/>
            </a:pPr>
            <a:r>
              <a:rPr lang="en-US" dirty="0">
                <a:latin typeface="Georgia" charset="0"/>
                <a:ea typeface="ＭＳ Ｐゴシック" charset="0"/>
              </a:rPr>
              <a:t>Students must demonstrate the ability to graduate on-time for an appeal to be considered. </a:t>
            </a:r>
          </a:p>
          <a:p>
            <a:pPr marL="0" indent="0">
              <a:buNone/>
            </a:pPr>
            <a:endParaRPr lang="en-US" dirty="0">
              <a:latin typeface="Georgia" charset="0"/>
              <a:ea typeface="ＭＳ Ｐゴシック" charset="0"/>
            </a:endParaRPr>
          </a:p>
          <a:p>
            <a:pPr marL="0" indent="0">
              <a:buNone/>
            </a:pPr>
            <a:r>
              <a:rPr lang="en-US" dirty="0">
                <a:latin typeface="Georgia" charset="0"/>
                <a:ea typeface="ＭＳ Ｐゴシック" charset="0"/>
              </a:rPr>
              <a:t>We recommend using the Interactive Degree Audit System and the course schedule from previous semesters for your independent academic planning.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681318" y="1295400"/>
            <a:ext cx="7772400" cy="762000"/>
          </a:xfrm>
        </p:spPr>
        <p:txBody>
          <a:bodyPr/>
          <a:lstStyle/>
          <a:p>
            <a:pPr algn="ctr"/>
            <a:r>
              <a:rPr lang="en-US" dirty="0">
                <a:latin typeface="Verdana" charset="0"/>
                <a:ea typeface="ＭＳ Ｐゴシック" charset="0"/>
              </a:rPr>
              <a:t>Admissions Requirements:</a:t>
            </a:r>
            <a:br>
              <a:rPr lang="en-US" dirty="0">
                <a:latin typeface="Verdana" charset="0"/>
                <a:ea typeface="ＭＳ Ｐゴシック" charset="0"/>
              </a:rPr>
            </a:br>
            <a:br>
              <a:rPr lang="en-US" dirty="0">
                <a:latin typeface="Verdana" charset="0"/>
                <a:ea typeface="ＭＳ Ｐゴシック" charset="0"/>
              </a:rPr>
            </a:br>
            <a:r>
              <a:rPr lang="en-US" sz="1600" dirty="0">
                <a:solidFill>
                  <a:srgbClr val="1723A6"/>
                </a:solidFill>
                <a:latin typeface="Georgia" charset="0"/>
                <a:ea typeface="ＭＳ Ｐゴシック" charset="0"/>
              </a:rPr>
              <a:t>These courses do not need to be taken in residence.</a:t>
            </a:r>
            <a:br>
              <a:rPr lang="en-US" dirty="0">
                <a:solidFill>
                  <a:srgbClr val="1723A6"/>
                </a:solidFill>
                <a:latin typeface="Georgia" charset="0"/>
                <a:ea typeface="ＭＳ Ｐゴシック" charset="0"/>
              </a:rPr>
            </a:br>
            <a:endParaRPr lang="en-US" dirty="0">
              <a:latin typeface="Verdana" charset="0"/>
              <a:ea typeface="ＭＳ Ｐゴシック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681318" y="2209801"/>
            <a:ext cx="7772400" cy="2895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>
                <a:latin typeface="Georgia" charset="0"/>
                <a:ea typeface="ＭＳ Ｐゴシック" charset="0"/>
              </a:rPr>
              <a:t>Complete </a:t>
            </a:r>
            <a:r>
              <a:rPr lang="en-US" b="1" dirty="0">
                <a:latin typeface="Georgia" charset="0"/>
                <a:ea typeface="ＭＳ Ｐゴシック" charset="0"/>
              </a:rPr>
              <a:t>one</a:t>
            </a:r>
            <a:r>
              <a:rPr lang="en-US" dirty="0">
                <a:latin typeface="Georgia" charset="0"/>
                <a:ea typeface="ＭＳ Ｐゴシック" charset="0"/>
              </a:rPr>
              <a:t> Math course from the following courses:</a:t>
            </a:r>
          </a:p>
          <a:p>
            <a:pPr marL="0" indent="0">
              <a:buFontTx/>
              <a:buNone/>
            </a:pPr>
            <a:r>
              <a:rPr lang="en-US" dirty="0">
                <a:latin typeface="Georgia" charset="0"/>
                <a:ea typeface="ＭＳ Ｐゴシック" charset="0"/>
              </a:rPr>
              <a:t>M 408C, M 408D, M 408K, M 408L, M 408M, M 408N, M 408R, M 408S, M 408Q, or SDS 302F</a:t>
            </a:r>
          </a:p>
          <a:p>
            <a:pPr marL="0" indent="0">
              <a:buFontTx/>
              <a:buNone/>
            </a:pPr>
            <a:endParaRPr lang="en-US" dirty="0">
              <a:latin typeface="Georgia" charset="0"/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en-US" dirty="0">
                <a:latin typeface="Georgia" charset="0"/>
                <a:ea typeface="ＭＳ Ｐゴシック" charset="0"/>
              </a:rPr>
              <a:t>Complete </a:t>
            </a:r>
            <a:r>
              <a:rPr lang="en-US" b="1" dirty="0">
                <a:latin typeface="Georgia" charset="0"/>
                <a:ea typeface="ＭＳ Ｐゴシック" charset="0"/>
              </a:rPr>
              <a:t>two</a:t>
            </a:r>
            <a:r>
              <a:rPr lang="en-US" dirty="0">
                <a:latin typeface="Georgia" charset="0"/>
                <a:ea typeface="ＭＳ Ｐゴシック" charset="0"/>
              </a:rPr>
              <a:t> science courses from the following courses: BIO 311C, BIO 311D, CH 301, CH 302, PHY 303K, PHY 303L, or </a:t>
            </a:r>
            <a:r>
              <a:rPr lang="en-US" dirty="0">
                <a:solidFill>
                  <a:schemeClr val="tx1"/>
                </a:solidFill>
                <a:latin typeface="Georgia" charset="0"/>
                <a:ea typeface="ＭＳ Ｐゴシック" charset="0"/>
              </a:rPr>
              <a:t>majors-level equivalent coursework: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  <a:ea typeface="ＭＳ Ｐゴシック" charset="0"/>
              </a:rPr>
              <a:t>Any science course that applies toward your intended CNS degree like BIO 325, CH 320M/CH 320N, BCH 369, or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choose from the Science options on the 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Acceptable Course Substitutions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 for your intended major.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Georgia" panose="02040502050405020303" pitchFamily="18" charset="0"/>
              <a:ea typeface="ＭＳ Ｐゴシック" charset="0"/>
            </a:endParaRPr>
          </a:p>
          <a:p>
            <a:pPr marL="0" indent="0">
              <a:buFontTx/>
              <a:buNone/>
            </a:pPr>
            <a:endParaRPr lang="en-US" sz="1600" dirty="0">
              <a:solidFill>
                <a:srgbClr val="1723A6"/>
              </a:solidFill>
              <a:latin typeface="Georgia" charset="0"/>
              <a:ea typeface="ＭＳ Ｐゴシック" charset="0"/>
            </a:endParaRPr>
          </a:p>
          <a:p>
            <a:pPr marL="0" indent="0">
              <a:buFontTx/>
              <a:buNone/>
            </a:pPr>
            <a:endParaRPr lang="en-US" dirty="0">
              <a:solidFill>
                <a:srgbClr val="FF0000"/>
              </a:solidFill>
              <a:latin typeface="Georgia" charset="0"/>
              <a:ea typeface="ＭＳ Ｐゴシック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0000FF"/>
      </a:lt1>
      <a:dk2>
        <a:srgbClr val="000000"/>
      </a:dk2>
      <a:lt2>
        <a:srgbClr val="808080"/>
      </a:lt2>
      <a:accent1>
        <a:srgbClr val="000000"/>
      </a:accent1>
      <a:accent2>
        <a:srgbClr val="3333CC"/>
      </a:accent2>
      <a:accent3>
        <a:srgbClr val="AAAAFF"/>
      </a:accent3>
      <a:accent4>
        <a:srgbClr val="000000"/>
      </a:accent4>
      <a:accent5>
        <a:srgbClr val="AAAAA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9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98:Templates:Blank Presentation</Template>
  <TotalTime>32637</TotalTime>
  <Words>1260</Words>
  <Application>Microsoft Macintosh PowerPoint</Application>
  <PresentationFormat>On-screen Show (4:3)</PresentationFormat>
  <Paragraphs>151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Chicago</vt:lpstr>
      <vt:lpstr>Georgia</vt:lpstr>
      <vt:lpstr>Times</vt:lpstr>
      <vt:lpstr>Times New Roman</vt:lpstr>
      <vt:lpstr>Verdana</vt:lpstr>
      <vt:lpstr>Blank Presentation</vt:lpstr>
      <vt:lpstr>PowerPoint Presentation</vt:lpstr>
      <vt:lpstr>Who must apply?</vt:lpstr>
      <vt:lpstr>Majors Available in CNS</vt:lpstr>
      <vt:lpstr>UTeach Admission Information</vt:lpstr>
      <vt:lpstr>UTeach Admission Requirements</vt:lpstr>
      <vt:lpstr>BSA vs. BS</vt:lpstr>
      <vt:lpstr>Eligibility Requirements</vt:lpstr>
      <vt:lpstr>Appeal Protocol</vt:lpstr>
      <vt:lpstr>Admissions Requirements:  These courses do not need to be taken in residence. </vt:lpstr>
      <vt:lpstr>Math &amp; Science Requirements</vt:lpstr>
      <vt:lpstr>How to Apply:  Major changes/adding a major cannot be altered after you submit your application. </vt:lpstr>
      <vt:lpstr>Competitive Applicant Tips:</vt:lpstr>
      <vt:lpstr>Application Essay Prompts</vt:lpstr>
      <vt:lpstr>Application Essay Prompts-Appeals</vt:lpstr>
      <vt:lpstr>Application Review</vt:lpstr>
      <vt:lpstr>Students invited to CNS:</vt:lpstr>
      <vt:lpstr>Do you plan to attend a Professional School? </vt:lpstr>
      <vt:lpstr>Pre-Health Professions Certificate</vt:lpstr>
      <vt:lpstr>Elements of Computing Certificate</vt:lpstr>
      <vt:lpstr>Questions?</vt:lpstr>
    </vt:vector>
  </TitlesOfParts>
  <Company>College of Natural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Life Sciences</dc:creator>
  <cp:lastModifiedBy>Gutierrez, Mike</cp:lastModifiedBy>
  <cp:revision>863</cp:revision>
  <cp:lastPrinted>2015-01-29T15:05:38Z</cp:lastPrinted>
  <dcterms:created xsi:type="dcterms:W3CDTF">2010-11-05T17:25:21Z</dcterms:created>
  <dcterms:modified xsi:type="dcterms:W3CDTF">2022-09-19T17:08:21Z</dcterms:modified>
</cp:coreProperties>
</file>